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18"/>
  </p:notesMasterIdLst>
  <p:handoutMasterIdLst>
    <p:handoutMasterId r:id="rId19"/>
  </p:handoutMasterIdLst>
  <p:sldIdLst>
    <p:sldId id="353" r:id="rId2"/>
    <p:sldId id="354" r:id="rId3"/>
    <p:sldId id="355" r:id="rId4"/>
    <p:sldId id="356" r:id="rId5"/>
    <p:sldId id="357" r:id="rId6"/>
    <p:sldId id="359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70" r:id="rId17"/>
  </p:sldIdLst>
  <p:sldSz cx="9144000" cy="6858000" type="screen4x3"/>
  <p:notesSz cx="9874250" cy="679767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66FF33"/>
    <a:srgbClr val="EBEBFF"/>
    <a:srgbClr val="E7E7FF"/>
    <a:srgbClr val="E1E1FF"/>
    <a:srgbClr val="CCCCFF"/>
    <a:srgbClr val="0000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8" autoAdjust="0"/>
    <p:restoredTop sz="90996" autoAdjust="0"/>
  </p:normalViewPr>
  <p:slideViewPr>
    <p:cSldViewPr>
      <p:cViewPr varScale="1">
        <p:scale>
          <a:sx n="103" d="100"/>
          <a:sy n="103" d="100"/>
        </p:scale>
        <p:origin x="2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3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440" y="-96"/>
      </p:cViewPr>
      <p:guideLst>
        <p:guide orient="horz" pos="2141"/>
        <p:guide pos="311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1175" y="0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9100C9D-5435-413A-BF52-2B15EB002061}" type="datetime1">
              <a:rPr lang="zh-TW" altLang="en-US"/>
              <a:pPr>
                <a:defRPr/>
              </a:pPr>
              <a:t>2016/9/21</a:t>
            </a:fld>
            <a:endParaRPr lang="en-US" altLang="zh-TW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1175" y="6456363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E170E82-7C65-4478-A546-7809429790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7114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1175" y="0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80364E5-E223-41E7-8F7B-C58689653AC1}" type="datetime1">
              <a:rPr lang="zh-TW" altLang="en-US"/>
              <a:pPr>
                <a:defRPr/>
              </a:pPr>
              <a:t>2016/9/21</a:t>
            </a:fld>
            <a:endParaRPr lang="en-US" altLang="zh-TW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8500" y="509588"/>
            <a:ext cx="3397250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425" y="3228975"/>
            <a:ext cx="789940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1175" y="6456363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67C58D4-8247-4CDB-B8D8-366157AD7C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454648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9F011DFF-4CF2-4B16-A707-64B28036040A}" type="slidenum">
              <a:rPr lang="en-US" altLang="zh-TW" smtClean="0"/>
              <a:pPr eaLnBrk="1" hangingPunct="1"/>
              <a:t>1</a:t>
            </a:fld>
            <a:endParaRPr lang="en-US" altLang="zh-TW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49D338C6-14FA-48CC-A73D-B1557EEBA41C}" type="datetime1">
              <a:rPr lang="zh-TW" altLang="en-US" smtClean="0"/>
              <a:pPr eaLnBrk="1" hangingPunct="1"/>
              <a:t>2016/9/21</a:t>
            </a:fld>
            <a:endParaRPr lang="en-US" altLang="zh-TW" smtClean="0"/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mtClean="0"/>
              <a:t>CSIE CIAL Lab</a:t>
            </a:r>
          </a:p>
        </p:txBody>
      </p:sp>
      <p:sp>
        <p:nvSpPr>
          <p:cNvPr id="47109" name="Rectangle 7"/>
          <p:cNvSpPr txBox="1">
            <a:spLocks noGrp="1" noChangeArrowheads="1"/>
          </p:cNvSpPr>
          <p:nvPr/>
        </p:nvSpPr>
        <p:spPr bwMode="auto">
          <a:xfrm>
            <a:off x="5591175" y="6456363"/>
            <a:ext cx="42814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B507DD77-2F27-408A-A247-AD7484650273}" type="slidenum">
              <a:rPr lang="en-US" altLang="zh-TW" sz="1200"/>
              <a:pPr algn="r" eaLnBrk="1" hangingPunct="1"/>
              <a:t>1</a:t>
            </a:fld>
            <a:endParaRPr lang="en-US" altLang="zh-TW" sz="1200"/>
          </a:p>
        </p:txBody>
      </p:sp>
      <p:sp>
        <p:nvSpPr>
          <p:cNvPr id="47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13100" y="508000"/>
            <a:ext cx="3397250" cy="2549525"/>
          </a:xfrm>
          <a:ln/>
        </p:spPr>
      </p:sp>
      <p:sp>
        <p:nvSpPr>
          <p:cNvPr id="471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charset="-120"/>
              </a:rPr>
              <a:t>blocked TCAMs: </a:t>
            </a:r>
            <a:r>
              <a:rPr lang="en-US" altLang="zh-TW" dirty="0" err="1" smtClean="0">
                <a:ea typeface="新細明體" charset="-120"/>
              </a:rPr>
              <a:t>SmartPC</a:t>
            </a:r>
            <a:endParaRPr lang="en-US" altLang="zh-TW" dirty="0" smtClean="0">
              <a:ea typeface="新細明體" charset="-120"/>
            </a:endParaRPr>
          </a:p>
          <a:p>
            <a:pPr eaLnBrk="1" hangingPunct="1"/>
            <a:r>
              <a:rPr lang="en-US" altLang="zh-TW" dirty="0" smtClean="0">
                <a:ea typeface="新細明體" charset="-120"/>
              </a:rPr>
              <a:t>power reduction on average (88%).</a:t>
            </a:r>
          </a:p>
          <a:p>
            <a:pPr eaLnBrk="1" hangingPunct="1"/>
            <a:r>
              <a:rPr lang="en-US" altLang="zh-TW" dirty="0" smtClean="0">
                <a:ea typeface="新細明體" charset="-120"/>
              </a:rPr>
              <a:t>wastes considerable TCAM capacity</a:t>
            </a:r>
          </a:p>
        </p:txBody>
      </p:sp>
    </p:spTree>
    <p:extLst>
      <p:ext uri="{BB962C8B-B14F-4D97-AF65-F5344CB8AC3E}">
        <p14:creationId xmlns:p14="http://schemas.microsoft.com/office/powerpoint/2010/main" val="1862931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2 bitmap</a:t>
            </a:r>
            <a:r>
              <a:rPr lang="en-US" altLang="zh-TW" baseline="0" dirty="0" smtClean="0"/>
              <a:t> types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2016/9/21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41626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R3 R8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2016/9/21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41290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zh-TW" sz="240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zh-TW" sz="240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zh-TW">
              <a:ea typeface="新細明體" pitchFamily="18" charset="-120"/>
            </a:endParaRP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55732-0661-4510-8994-21747E367F95}" type="datetime1">
              <a:rPr lang="zh-TW" altLang="en-US"/>
              <a:pPr>
                <a:defRPr/>
              </a:pPr>
              <a:t>2016/9/21</a:t>
            </a:fld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2843213" y="6308725"/>
            <a:ext cx="4033837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525C8-037D-4D9C-A89D-84B4CBED047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74079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80299-9B71-4CE5-8AF3-49E78D1409C8}" type="datetime1">
              <a:rPr lang="zh-TW" altLang="en-US"/>
              <a:pPr>
                <a:defRPr/>
              </a:pPr>
              <a:t>2016/9/21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35581-8FB1-4BA3-A1BD-7283ADB7F1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1516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34150" y="549275"/>
            <a:ext cx="1924050" cy="53943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62000" y="549275"/>
            <a:ext cx="5619750" cy="53943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09290-2659-4358-AE6E-0D2AB2AB43AE}" type="datetime1">
              <a:rPr lang="zh-TW" altLang="en-US"/>
              <a:pPr>
                <a:defRPr/>
              </a:pPr>
              <a:t>2016/9/21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78D4B-52B5-445E-B845-CE63557AFED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9681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549275"/>
            <a:ext cx="7696200" cy="5921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62000" y="1412875"/>
            <a:ext cx="37719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6300" y="1412875"/>
            <a:ext cx="37719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D082F-EB1F-4CA9-A2BB-73C8CA86B6DC}" type="datetime1">
              <a:rPr lang="zh-TW" altLang="en-US"/>
              <a:pPr>
                <a:defRPr/>
              </a:pPr>
              <a:t>2016/9/21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7B881-FCCB-4025-94C8-DA2AFB2801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87309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549275"/>
            <a:ext cx="7696200" cy="5921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62556-DD1A-4320-A61A-1EEC9D929459}" type="datetime1">
              <a:rPr lang="zh-TW" altLang="en-US"/>
              <a:pPr>
                <a:defRPr/>
              </a:pPr>
              <a:t>2016/9/21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E0783-66AB-4E9E-B57F-90858DA08A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737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B5826-75D5-42B3-A5C4-B229DF8C6A71}" type="datetime1">
              <a:rPr lang="zh-TW" altLang="en-US"/>
              <a:pPr>
                <a:defRPr/>
              </a:pPr>
              <a:t>2016/9/21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951E2-EEAA-4669-B8F0-B40FD5B3C2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020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840D1-7F77-4D1A-BD2B-AA0AFA56A26A}" type="datetime1">
              <a:rPr lang="zh-TW" altLang="en-US"/>
              <a:pPr>
                <a:defRPr/>
              </a:pPr>
              <a:t>2016/9/21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754AE-326A-49DC-BA3C-648274DC3B1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117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62000" y="1412875"/>
            <a:ext cx="37719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6300" y="1412875"/>
            <a:ext cx="37719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D7D96-79B4-4AC6-A23F-82AC22FB9E37}" type="datetime1">
              <a:rPr lang="zh-TW" altLang="en-US"/>
              <a:pPr>
                <a:defRPr/>
              </a:pPr>
              <a:t>2016/9/21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F1F05-B80C-4342-AEC2-30DC8D76B3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736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8D481-9A74-41A8-A3DD-B725FABA0BFD}" type="datetime1">
              <a:rPr lang="zh-TW" altLang="en-US"/>
              <a:pPr>
                <a:defRPr/>
              </a:pPr>
              <a:t>2016/9/21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368F9-24E6-4439-86FC-553CFE5611B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7046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432D8-DDB8-4D0D-A821-5B579638449B}" type="datetime1">
              <a:rPr lang="zh-TW" altLang="en-US"/>
              <a:pPr>
                <a:defRPr/>
              </a:pPr>
              <a:t>2016/9/21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723CC-A3E8-494E-B22F-9BADF4484A4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749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28D2E-D3A3-40BD-85D2-775B7A5B698A}" type="datetime1">
              <a:rPr lang="zh-TW" altLang="en-US"/>
              <a:pPr>
                <a:defRPr/>
              </a:pPr>
              <a:t>2016/9/21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A9615-97A3-4B50-80FA-CDDFC7E0164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53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84AE2-8279-4719-AA7D-0CCC31134587}" type="datetime1">
              <a:rPr lang="zh-TW" altLang="en-US"/>
              <a:pPr>
                <a:defRPr/>
              </a:pPr>
              <a:t>2016/9/21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8E641-5E6C-4237-BE88-7A5ACB6ACF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8221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A583F-7C87-430E-BA42-51959189E1EB}" type="datetime1">
              <a:rPr lang="zh-TW" altLang="en-US"/>
              <a:pPr>
                <a:defRPr/>
              </a:pPr>
              <a:t>2016/9/21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EF0DD-2EB3-4841-BC04-5E0E052FC0D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8285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49275"/>
            <a:ext cx="76962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12875"/>
            <a:ext cx="76962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0872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5623A5B-BE50-49C9-96A3-44CA19F684C2}" type="datetime1">
              <a:rPr lang="zh-TW" altLang="en-US"/>
              <a:pPr>
                <a:defRPr/>
              </a:pPr>
              <a:t>2016/9/21</a:t>
            </a:fld>
            <a:endParaRPr lang="en-US" altLang="zh-TW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3213" y="6284913"/>
            <a:ext cx="3960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0872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2008DEC-E19B-4006-9D6C-42694AEFA0F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31" name="Group 10"/>
          <p:cNvGrpSpPr>
            <a:grpSpLocks/>
          </p:cNvGrpSpPr>
          <p:nvPr/>
        </p:nvGrpSpPr>
        <p:grpSpPr bwMode="auto">
          <a:xfrm>
            <a:off x="168275" y="212725"/>
            <a:ext cx="8823325" cy="6096000"/>
            <a:chOff x="106" y="28"/>
            <a:chExt cx="5558" cy="3840"/>
          </a:xfrm>
        </p:grpSpPr>
        <p:sp>
          <p:nvSpPr>
            <p:cNvPr id="99336" name="AutoShape 8"/>
            <p:cNvSpPr>
              <a:spLocks noChangeArrowheads="1"/>
            </p:cNvSpPr>
            <p:nvPr/>
          </p:nvSpPr>
          <p:spPr bwMode="auto">
            <a:xfrm>
              <a:off x="106" y="28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zh-TW" sz="2400"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99337" name="Line 9"/>
            <p:cNvSpPr>
              <a:spLocks noChangeShapeType="1"/>
            </p:cNvSpPr>
            <p:nvPr/>
          </p:nvSpPr>
          <p:spPr bwMode="auto">
            <a:xfrm>
              <a:off x="480" y="709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  <p:sldLayoutId id="2147484122" r:id="rId12"/>
    <p:sldLayoutId id="2147484123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kumimoji="1"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kumimoji="1"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kumimoji="1"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800708"/>
            <a:ext cx="8785225" cy="1944687"/>
          </a:xfrm>
        </p:spPr>
        <p:txBody>
          <a:bodyPr/>
          <a:lstStyle/>
          <a:p>
            <a:r>
              <a:rPr lang="en-US" altLang="zh-TW" sz="3200" i="0" dirty="0"/>
              <a:t>A </a:t>
            </a:r>
            <a:r>
              <a:rPr lang="en-US" altLang="zh-TW" sz="3200" i="0" dirty="0" smtClean="0"/>
              <a:t>Packet-Interleaving </a:t>
            </a:r>
            <a:r>
              <a:rPr lang="en-US" altLang="zh-TW" sz="3200" i="0" dirty="0"/>
              <a:t>Scheme for Reliability Resilience under Burst Errors in Wireless Sensor Networks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3429000"/>
            <a:ext cx="6516724" cy="2160588"/>
          </a:xfrm>
        </p:spPr>
        <p:txBody>
          <a:bodyPr/>
          <a:lstStyle/>
          <a:p>
            <a:pPr algn="l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Author: Tsang-Ling </a:t>
            </a:r>
            <a:r>
              <a:rPr lang="en-US" altLang="zh-TW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Sheu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Yen-</a:t>
            </a:r>
            <a:r>
              <a:rPr lang="en-US" altLang="zh-TW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Hsi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Kuo</a:t>
            </a:r>
            <a:endParaRPr lang="en-US" altLang="zh-TW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Publisher: 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ICN 2016</a:t>
            </a:r>
            <a:endParaRPr lang="en-US" altLang="zh-TW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Presenter: Yi-</a:t>
            </a:r>
            <a:r>
              <a:rPr lang="en-US" altLang="zh-TW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Hao</a:t>
            </a:r>
            <a:r>
              <a:rPr lang="zh-TW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</a:p>
          <a:p>
            <a:pPr algn="l"/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2016/08/31</a:t>
            </a:r>
            <a:endParaRPr kumimoji="0" lang="en-US" altLang="zh-TW" sz="4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600200" y="6016625"/>
            <a:ext cx="59610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zh-TW" sz="1600" dirty="0"/>
              <a:t>Department of Computer Science and Information Engineering </a:t>
            </a:r>
          </a:p>
          <a:p>
            <a:pPr algn="ctr" eaLnBrk="0" hangingPunct="0"/>
            <a:r>
              <a:rPr lang="en-US" altLang="zh-TW" sz="1600" dirty="0"/>
              <a:t>National Cheng Kung University, Taiwan R.O.C.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Packet Interleaving 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/>
              <a:t>When both an HRR and a non-HRR packet are received by a branch node in a tree-structured WSN, these two packets are interleaved on a symbol-by-symbol </a:t>
            </a:r>
            <a:r>
              <a:rPr lang="en-US" altLang="zh-TW" sz="2800" dirty="0" smtClean="0"/>
              <a:t>basis.</a:t>
            </a:r>
            <a:endParaRPr lang="zh-TW" altLang="en-US" sz="28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658" y="3429000"/>
            <a:ext cx="5064883" cy="234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61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Packet Interleaving 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However, </a:t>
            </a:r>
            <a:r>
              <a:rPr lang="en-US" altLang="zh-TW" sz="2800" dirty="0"/>
              <a:t>an interleaved packet may not be correctable, if it encounters burst errors where the number of total errors is greater than t.</a:t>
            </a:r>
            <a:endParaRPr lang="zh-TW" altLang="en-US" sz="28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2852936"/>
            <a:ext cx="4970004" cy="329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4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UBEM</a:t>
            </a:r>
            <a:r>
              <a:rPr lang="zh-TW" altLang="en-US" dirty="0" smtClean="0"/>
              <a:t> </a:t>
            </a:r>
            <a:r>
              <a:rPr lang="en-US" altLang="zh-TW" dirty="0"/>
              <a:t>(</a:t>
            </a:r>
            <a:r>
              <a:rPr lang="en-US" altLang="zh-TW" dirty="0" smtClean="0"/>
              <a:t>uniform </a:t>
            </a:r>
            <a:r>
              <a:rPr lang="en-US" altLang="zh-TW" dirty="0"/>
              <a:t>bit error </a:t>
            </a:r>
            <a:r>
              <a:rPr lang="en-US" altLang="zh-TW" dirty="0" smtClean="0"/>
              <a:t>model)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400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400" i="1"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m:rPr>
                            <m:sty m:val="p"/>
                          </m:rP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𝑏𝑒</m:t>
                        </m:r>
                      </m:sub>
                    </m:sSub>
                  </m:oMath>
                </a14:m>
                <a:endParaRPr lang="en-US" altLang="zh-TW" sz="2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400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400" i="1">
                            <a:latin typeface="Cambria Math" panose="02040503050406030204" pitchFamily="18" charset="0"/>
                          </a:rPr>
                          <m:t>UB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= 1 -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TW" sz="2400" dirty="0"/>
                          <m:t>(1 − 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UB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𝑏𝑒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zh-TW" sz="2400" dirty="0"/>
                          <m:t>)</m:t>
                        </m:r>
                      </m:e>
                      <m:sup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altLang="zh-TW" sz="28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400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400" i="1">
                            <a:latin typeface="Cambria Math" panose="02040503050406030204" pitchFamily="18" charset="0"/>
                          </a:rPr>
                          <m:t>UB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𝑐𝑢𝑐</m:t>
                        </m:r>
                      </m:sub>
                    </m:sSub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= 1 -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ctrlP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altLang="zh-TW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TW" sz="24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den>
                            </m:f>
                          </m:e>
                        </m:d>
                        <m:r>
                          <m:rPr>
                            <m:nor/>
                          </m:rPr>
                          <a:rPr lang="en-US" altLang="zh-TW" sz="24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2400"/>
                          <m:t>×</m:t>
                        </m:r>
                        <m:r>
                          <m:rPr>
                            <m:nor/>
                          </m:rPr>
                          <a:rPr lang="en-US" altLang="zh-TW" sz="2400" b="0" i="0" smtClean="0"/>
                          <m:t> </m:t>
                        </m:r>
                        <m:sSup>
                          <m:s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P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_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𝑠𝑒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altLang="zh-TW" sz="2400"/>
                          <m:t>×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P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_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𝑠𝑒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zh-TW" sz="2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400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400" i="1">
                            <a:latin typeface="Cambria Math" panose="02040503050406030204" pitchFamily="18" charset="0"/>
                          </a:rPr>
                          <m:t>UB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𝑢𝑐</m:t>
                        </m:r>
                      </m:sub>
                    </m:sSub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= 1 -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𝑈𝐵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_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𝑐𝑢𝑐</m:t>
                                </m:r>
                              </m:sub>
                            </m:sSub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p>
                    </m:sSup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678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OBEM on-off bit error model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0184" y="1564693"/>
            <a:ext cx="4979827" cy="2230229"/>
          </a:xfrm>
          <a:prstGeom prst="rect">
            <a:avLst/>
          </a:prstGeom>
        </p:spPr>
      </p:pic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382" y="3789040"/>
            <a:ext cx="4735432" cy="217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2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Performance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280" y="1885168"/>
            <a:ext cx="3874693" cy="142277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029" y="3572504"/>
            <a:ext cx="3733598" cy="189838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0626" y="3572504"/>
            <a:ext cx="3705762" cy="189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23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Performance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982" y="1970708"/>
            <a:ext cx="3874693" cy="142277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121" y="3566874"/>
            <a:ext cx="3678317" cy="195514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746" y="3566874"/>
            <a:ext cx="3771857" cy="193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20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Performance 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1479" y="1520788"/>
            <a:ext cx="3917241" cy="4530725"/>
          </a:xfrm>
          <a:prstGeom prst="rect">
            <a:avLst/>
          </a:prstGeom>
        </p:spPr>
      </p:pic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78346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cs typeface="Arial"/>
              </a:rPr>
              <a:t>Introduction</a:t>
            </a:r>
            <a:endParaRPr kumimoji="1" lang="zh-TW" altLang="en-US" dirty="0">
              <a:cs typeface="Arial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>
                <a:cs typeface="Arial"/>
              </a:rPr>
              <a:t>To effectively deliver the collected data back to a control center for further analysis, a wireless sensor network (WSN) is usually </a:t>
            </a:r>
            <a:r>
              <a:rPr lang="en-US" altLang="zh-TW" sz="2800" dirty="0" smtClean="0">
                <a:cs typeface="Arial"/>
              </a:rPr>
              <a:t>built.</a:t>
            </a:r>
            <a:endParaRPr lang="en-US" altLang="zh-TW" sz="2800" dirty="0">
              <a:cs typeface="Arial"/>
            </a:endParaRPr>
          </a:p>
          <a:p>
            <a:r>
              <a:rPr lang="en-US" altLang="zh-TW" sz="2800" dirty="0">
                <a:cs typeface="Arial"/>
              </a:rPr>
              <a:t>However, packet transmission over a WSN may encounter intermittent errors due to weak signals or interferences. The erroneous packets, if comprising of text or numbers, such as temperature or humidity, would require packet re-transmission, which increases network load.</a:t>
            </a:r>
            <a:endParaRPr kumimoji="1" lang="zh-TW" altLang="en-US" sz="2800" dirty="0">
              <a:cs typeface="Arial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5204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Arial"/>
              </a:rPr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/>
              <a:t>Thus, the motivation of this paper is to increase transmission reliability over a </a:t>
            </a:r>
            <a:r>
              <a:rPr lang="en-US" altLang="zh-TW" sz="2800" dirty="0" smtClean="0"/>
              <a:t>WSN.</a:t>
            </a:r>
          </a:p>
          <a:p>
            <a:r>
              <a:rPr lang="en-US" altLang="zh-TW" sz="2800" dirty="0" smtClean="0"/>
              <a:t>Researches </a:t>
            </a:r>
            <a:r>
              <a:rPr lang="en-US" altLang="zh-TW" sz="2800" dirty="0"/>
              <a:t>on transmission reliability over a WSN can be divided into two major </a:t>
            </a:r>
            <a:r>
              <a:rPr lang="en-US" altLang="zh-TW" sz="2800" dirty="0" smtClean="0"/>
              <a:t>categories</a:t>
            </a:r>
          </a:p>
          <a:p>
            <a:pPr lvl="1"/>
            <a:r>
              <a:rPr lang="en-US" altLang="zh-TW" sz="2300" dirty="0"/>
              <a:t>reliable </a:t>
            </a:r>
            <a:r>
              <a:rPr lang="en-US" altLang="zh-TW" sz="2300" dirty="0" smtClean="0"/>
              <a:t>routing</a:t>
            </a:r>
          </a:p>
          <a:p>
            <a:pPr lvl="1"/>
            <a:r>
              <a:rPr lang="en-US" altLang="zh-TW" sz="2300" dirty="0"/>
              <a:t>information coding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1037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Reliable routing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To </a:t>
            </a:r>
            <a:r>
              <a:rPr lang="en-US" altLang="zh-TW" sz="2800" dirty="0"/>
              <a:t>increase the transmission reliability after data are collected by a sensor node, relay nodes (RNs) are </a:t>
            </a:r>
            <a:r>
              <a:rPr lang="en-US" altLang="zh-TW" sz="2800" dirty="0" smtClean="0"/>
              <a:t>employed.</a:t>
            </a:r>
          </a:p>
          <a:p>
            <a:r>
              <a:rPr lang="en-US" altLang="zh-TW" sz="2800" dirty="0"/>
              <a:t>R. </a:t>
            </a:r>
            <a:r>
              <a:rPr lang="en-US" altLang="zh-TW" sz="2800" dirty="0" err="1"/>
              <a:t>Sampangi</a:t>
            </a:r>
            <a:r>
              <a:rPr lang="en-US" altLang="zh-TW" sz="2800" dirty="0" smtClean="0"/>
              <a:t>, </a:t>
            </a:r>
            <a:r>
              <a:rPr lang="en-US" altLang="zh-TW" sz="2800" dirty="0"/>
              <a:t>utilized RNs to divide sensors into several cluster networks. Since the distance from a sensor to its cluster head is reduced, the quality of data transmission is greatly </a:t>
            </a:r>
            <a:r>
              <a:rPr lang="en-US" altLang="zh-TW" sz="2800" dirty="0" smtClean="0"/>
              <a:t>improved</a:t>
            </a:r>
            <a:r>
              <a:rPr lang="en-US" altLang="zh-TW" sz="2800" dirty="0" smtClean="0"/>
              <a:t>.</a:t>
            </a:r>
            <a:endParaRPr lang="en-US" altLang="zh-TW" sz="2800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3080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Information coding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/>
              <a:t>E. Byrne, </a:t>
            </a:r>
            <a:r>
              <a:rPr lang="en-US" altLang="zh-TW" sz="2800" dirty="0" smtClean="0"/>
              <a:t>designed </a:t>
            </a:r>
            <a:r>
              <a:rPr lang="en-US" altLang="zh-TW" sz="2800" dirty="0"/>
              <a:t>a coding scheme which can increase the probability of successful decoding based on graph theory. </a:t>
            </a:r>
            <a:endParaRPr lang="en-US" altLang="zh-TW" sz="2800" dirty="0" smtClean="0"/>
          </a:p>
          <a:p>
            <a:r>
              <a:rPr lang="en-US" altLang="zh-TW" sz="2800" dirty="0"/>
              <a:t>Y. Hamada, </a:t>
            </a:r>
            <a:r>
              <a:rPr lang="en-US" altLang="zh-TW" sz="2800" dirty="0" smtClean="0"/>
              <a:t>proposed </a:t>
            </a:r>
            <a:r>
              <a:rPr lang="en-US" altLang="zh-TW" sz="2800" dirty="0"/>
              <a:t>a scheme to reduce packet error rate by using </a:t>
            </a:r>
            <a:r>
              <a:rPr lang="en-US" altLang="zh-TW" sz="2800" dirty="0" err="1"/>
              <a:t>Luby</a:t>
            </a:r>
            <a:r>
              <a:rPr lang="en-US" altLang="zh-TW" sz="2800" dirty="0"/>
              <a:t> Transform (LT) </a:t>
            </a:r>
            <a:r>
              <a:rPr lang="en-US" altLang="zh-TW" sz="2800" dirty="0" smtClean="0"/>
              <a:t>codes. </a:t>
            </a:r>
            <a:r>
              <a:rPr lang="en-US" altLang="zh-TW" sz="2800" dirty="0"/>
              <a:t>Their proposed scheme has achieved small complexity of </a:t>
            </a:r>
            <a:r>
              <a:rPr lang="en-US" altLang="zh-TW" sz="2800" dirty="0" smtClean="0"/>
              <a:t>O(n). 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7280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Propose scheme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We </a:t>
            </a:r>
            <a:r>
              <a:rPr lang="en-US" altLang="zh-TW" sz="2800" dirty="0"/>
              <a:t>propose a packet interleaving scheme (PIS) based on Reed-Solomon </a:t>
            </a:r>
            <a:r>
              <a:rPr lang="en-US" altLang="zh-TW" sz="2800" dirty="0" smtClean="0"/>
              <a:t>(RS) </a:t>
            </a:r>
            <a:r>
              <a:rPr lang="en-US" altLang="zh-TW" sz="2800" dirty="0"/>
              <a:t>codes to reduce the impact of burst errors on packet uncorrectable probability. </a:t>
            </a:r>
          </a:p>
        </p:txBody>
      </p:sp>
    </p:spTree>
    <p:extLst>
      <p:ext uri="{BB962C8B-B14F-4D97-AF65-F5344CB8AC3E}">
        <p14:creationId xmlns:p14="http://schemas.microsoft.com/office/powerpoint/2010/main" val="12294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Multi-hop Tree Structure 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/>
              <a:t>In a wireless sensor network (WSN), a coordinator is the sink which gathers all the data collected from other distant sensor nodes. </a:t>
            </a:r>
            <a:endParaRPr lang="zh-TW" altLang="en-US" sz="28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463" y="2960948"/>
            <a:ext cx="4517274" cy="282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1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Packet Interleaving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/>
              <a:t>In the proposed PIS, packets collected by a sensor node are classified into two different types: high-reliability required (HRR) packet and non-HRR packet</a:t>
            </a:r>
            <a:r>
              <a:rPr lang="en-US" altLang="zh-TW" sz="2800" dirty="0" smtClean="0"/>
              <a:t>.</a:t>
            </a:r>
          </a:p>
          <a:p>
            <a:r>
              <a:rPr lang="en-US" altLang="zh-TW" sz="2800" dirty="0" smtClean="0"/>
              <a:t>It is </a:t>
            </a:r>
            <a:r>
              <a:rPr lang="en-US" altLang="zh-TW" sz="2800" dirty="0"/>
              <a:t>better to employ a shorter-length symbol (in this paper, we use m = 4) to encode an HRR packet with shorter data length. </a:t>
            </a:r>
            <a:endParaRPr lang="en-US" altLang="zh-TW" sz="2800" dirty="0" smtClean="0"/>
          </a:p>
          <a:p>
            <a:r>
              <a:rPr lang="en-US" altLang="zh-TW" sz="2800" dirty="0" smtClean="0"/>
              <a:t>Longer-length </a:t>
            </a:r>
            <a:r>
              <a:rPr lang="en-US" altLang="zh-TW" sz="2800" dirty="0"/>
              <a:t>symbol (we use m = 8) to encode a non-HRR packet with longer data length. </a:t>
            </a:r>
          </a:p>
          <a:p>
            <a:endParaRPr lang="zh-TW" altLang="en-US" sz="28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5399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RS symbol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An </a:t>
            </a:r>
            <a:r>
              <a:rPr lang="en-US" altLang="zh-TW" sz="2800" dirty="0"/>
              <a:t>HRR packet is encoded with a shorter-length RS symbol (i.e., m = 4). </a:t>
            </a:r>
            <a:endParaRPr lang="zh-TW" altLang="en-US" sz="28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437" y="2420888"/>
            <a:ext cx="5562364" cy="339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5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udio">
  <a:themeElements>
    <a:clrScheme name="Studio 2">
      <a:dk1>
        <a:srgbClr val="000000"/>
      </a:dk1>
      <a:lt1>
        <a:srgbClr val="FFFFFF"/>
      </a:lt1>
      <a:dk2>
        <a:srgbClr val="3732A0"/>
      </a:dk2>
      <a:lt2>
        <a:srgbClr val="666699"/>
      </a:lt2>
      <a:accent1>
        <a:srgbClr val="CCCCFF"/>
      </a:accent1>
      <a:accent2>
        <a:srgbClr val="009999"/>
      </a:accent2>
      <a:accent3>
        <a:srgbClr val="FFFFFF"/>
      </a:accent3>
      <a:accent4>
        <a:srgbClr val="000000"/>
      </a:accent4>
      <a:accent5>
        <a:srgbClr val="E2E2FF"/>
      </a:accent5>
      <a:accent6>
        <a:srgbClr val="008A8A"/>
      </a:accent6>
      <a:hlink>
        <a:srgbClr val="3366CC"/>
      </a:hlink>
      <a:folHlink>
        <a:srgbClr val="9094B8"/>
      </a:folHlink>
    </a:clrScheme>
    <a:fontScheme name="自訂 1">
      <a:majorFont>
        <a:latin typeface="Cambria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73104</TotalTime>
  <Words>697</Words>
  <Application>Microsoft Office PowerPoint</Application>
  <PresentationFormat>如螢幕大小 (4:3)</PresentationFormat>
  <Paragraphs>89</Paragraphs>
  <Slides>16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5" baseType="lpstr">
      <vt:lpstr>新細明體</vt:lpstr>
      <vt:lpstr>標楷體</vt:lpstr>
      <vt:lpstr>Arial</vt:lpstr>
      <vt:lpstr>Arial Black</vt:lpstr>
      <vt:lpstr>Cambria</vt:lpstr>
      <vt:lpstr>Cambria Math</vt:lpstr>
      <vt:lpstr>Times New Roman</vt:lpstr>
      <vt:lpstr>Wingdings</vt:lpstr>
      <vt:lpstr>Studio</vt:lpstr>
      <vt:lpstr>A Packet-Interleaving Scheme for Reliability Resilience under Burst Errors in Wireless Sensor Networks</vt:lpstr>
      <vt:lpstr>Introduction</vt:lpstr>
      <vt:lpstr>Introduction</vt:lpstr>
      <vt:lpstr>Reliable routing</vt:lpstr>
      <vt:lpstr>Information coding</vt:lpstr>
      <vt:lpstr>Propose scheme</vt:lpstr>
      <vt:lpstr>Multi-hop Tree Structure </vt:lpstr>
      <vt:lpstr>Packet Interleaving </vt:lpstr>
      <vt:lpstr>RS symbol</vt:lpstr>
      <vt:lpstr>Packet Interleaving </vt:lpstr>
      <vt:lpstr>Packet Interleaving </vt:lpstr>
      <vt:lpstr>UBEM (uniform bit error model)</vt:lpstr>
      <vt:lpstr>OBEM on-off bit error model</vt:lpstr>
      <vt:lpstr>Performance </vt:lpstr>
      <vt:lpstr>Performance </vt:lpstr>
      <vt:lpstr>Performance </vt:lpstr>
    </vt:vector>
  </TitlesOfParts>
  <Company>mediahome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Thesis_ECDS</dc:title>
  <dc:creator>MinYuanTsai</dc:creator>
  <cp:lastModifiedBy>RLai</cp:lastModifiedBy>
  <cp:revision>2339</cp:revision>
  <cp:lastPrinted>2013-07-22T14:09:02Z</cp:lastPrinted>
  <dcterms:created xsi:type="dcterms:W3CDTF">2004-07-16T19:12:18Z</dcterms:created>
  <dcterms:modified xsi:type="dcterms:W3CDTF">2016-09-21T05:55:26Z</dcterms:modified>
</cp:coreProperties>
</file>